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7.xml" ContentType="application/vnd.openxmlformats-officedocument.presentationml.notesSlide+xml"/>
  <Override PartName="/ppt/notesSlides/_rels/notesSlide7.xml.rels" ContentType="application/vnd.openxmlformats-package.relationships+xml"/>
  <Override PartName="/ppt/media/image1.png" ContentType="image/png"/>
  <Override PartName="/ppt/media/image7.jpeg" ContentType="image/jpeg"/>
  <Override PartName="/ppt/media/image9.png" ContentType="image/png"/>
  <Override PartName="/ppt/media/image38.png" ContentType="image/png"/>
  <Override PartName="/ppt/media/image2.jpeg" ContentType="image/jpeg"/>
  <Override PartName="/ppt/media/image8.png" ContentType="image/png"/>
  <Override PartName="/ppt/media/image3.png" ContentType="image/png"/>
  <Override PartName="/ppt/media/image4.jpeg" ContentType="image/jpeg"/>
  <Override PartName="/ppt/media/image5.png" ContentType="image/png"/>
  <Override PartName="/ppt/media/image6.png" ContentType="image/png"/>
  <Override PartName="/ppt/media/image10.jpeg" ContentType="image/jpeg"/>
  <Override PartName="/ppt/media/image11.png" ContentType="image/png"/>
  <Override PartName="/ppt/media/image12.png" ContentType="image/pn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28.png" ContentType="image/png"/>
  <Override PartName="/ppt/media/image29.png" ContentType="image/png"/>
  <Override PartName="/ppt/media/image30.png" ContentType="image/png"/>
  <Override PartName="/ppt/media/image31.jpeg" ContentType="image/jpeg"/>
  <Override PartName="/ppt/media/image42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3.png" ContentType="image/png"/>
  <Override PartName="/ppt/media/image44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Impact"/>
              </a:rPr>
              <a:t>Kliknij, aby przesunąć slajd</a:t>
            </a:r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25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A91E91D-3A58-4D5F-A7D3-3EEA86EA7E35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31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A0F9815-D295-4F78-B877-0120DCD2029E}" type="slidenum">
              <a:rPr b="0" lang="pl-PL" sz="1200" spc="-1" strike="noStrike">
                <a:latin typeface="Times New Roman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97" name="PlaceHolder 7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685800" y="685800"/>
            <a:ext cx="10396440" cy="5339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20012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7714440" y="206352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8580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3" name="PlaceHolder 6"/>
          <p:cNvSpPr>
            <a:spLocks noGrp="1"/>
          </p:cNvSpPr>
          <p:nvPr>
            <p:ph type="body"/>
          </p:nvPr>
        </p:nvSpPr>
        <p:spPr>
          <a:xfrm>
            <a:off x="420012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44" name="PlaceHolder 7"/>
          <p:cNvSpPr>
            <a:spLocks noGrp="1"/>
          </p:cNvSpPr>
          <p:nvPr>
            <p:ph type="body"/>
          </p:nvPr>
        </p:nvSpPr>
        <p:spPr>
          <a:xfrm>
            <a:off x="7714440" y="3792960"/>
            <a:ext cx="334656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3310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12360" y="379296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8580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12360" y="2063520"/>
            <a:ext cx="507240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85800" y="3792960"/>
            <a:ext cx="10394280" cy="1578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Relationship Id="rId18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1" name="Group 1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>
          <p:nvSpPr>
            <p:cNvPr id="2" name="CustomShape 2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3" name="CustomShape 3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CustomShape 4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pic>
        <p:nvPicPr>
          <p:cNvPr id="5" name="Picture 6" descr="Brickwork-HD-R1a.jpg"/>
          <p:cNvPicPr/>
          <p:nvPr/>
        </p:nvPicPr>
        <p:blipFill>
          <a:blip r:embed="rId5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6" name="CustomShape 5"/>
          <p:cNvSpPr/>
          <p:nvPr/>
        </p:nvSpPr>
        <p:spPr>
          <a:xfrm>
            <a:off x="-15840" y="0"/>
            <a:ext cx="11683440" cy="6587640"/>
          </a:xfrm>
          <a:custGeom>
            <a:avLst/>
            <a:gdLst/>
            <a:ah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blipFill rotWithShape="0">
            <a:blip r:embed="rId6"/>
            <a:stretch>
              <a:fillRect/>
            </a:stretch>
          </a:blipFill>
          <a:ln>
            <a:noFill/>
          </a:ln>
          <a:effectLst>
            <a:outerShdw algn="tl" blurRad="101600" dir="4384010" dist="152031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6"/>
          <p:cNvSpPr/>
          <p:nvPr/>
        </p:nvSpPr>
        <p:spPr>
          <a:xfrm>
            <a:off x="0" y="4282200"/>
            <a:ext cx="11328840" cy="2028600"/>
          </a:xfrm>
          <a:custGeom>
            <a:avLst/>
            <a:gdLst/>
            <a:ah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rotWithShape="0">
            <a:gsLst>
              <a:gs pos="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7"/>
          <p:cNvSpPr/>
          <p:nvPr/>
        </p:nvSpPr>
        <p:spPr>
          <a:xfrm>
            <a:off x="0" y="0"/>
            <a:ext cx="8719200" cy="456480"/>
          </a:xfrm>
          <a:custGeom>
            <a:avLst/>
            <a:gdLst/>
            <a:ah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8"/>
          <p:cNvSpPr/>
          <p:nvPr/>
        </p:nvSpPr>
        <p:spPr>
          <a:xfrm rot="21420000">
            <a:off x="-161640" y="293040"/>
            <a:ext cx="11366640" cy="5751360"/>
          </a:xfrm>
          <a:custGeom>
            <a:avLst/>
            <a:gdLst/>
            <a:ah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PlaceHolder 9"/>
          <p:cNvSpPr>
            <a:spLocks noGrp="1"/>
          </p:cNvSpPr>
          <p:nvPr>
            <p:ph type="title"/>
          </p:nvPr>
        </p:nvSpPr>
        <p:spPr>
          <a:xfrm rot="21420000">
            <a:off x="891000" y="662400"/>
            <a:ext cx="9754920" cy="2766240"/>
          </a:xfrm>
          <a:prstGeom prst="rect">
            <a:avLst/>
          </a:prstGeom>
        </p:spPr>
        <p:txBody>
          <a:bodyPr anchor="b">
            <a:normAutofit/>
          </a:bodyPr>
          <a:p>
            <a:pPr algn="r">
              <a:lnSpc>
                <a:spcPct val="90000"/>
              </a:lnSpc>
            </a:pPr>
            <a:r>
              <a:rPr b="0" lang="pl-PL" sz="80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80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dt"/>
          </p:nvPr>
        </p:nvSpPr>
        <p:spPr>
          <a:xfrm rot="21420000">
            <a:off x="4948200" y="4578480"/>
            <a:ext cx="6143400" cy="116280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3C0AFBE7-096C-4CFF-A9D9-756EEA86ABD0}" type="datetime">
              <a:rPr b="0" lang="en-US" sz="5400" spc="-1" strike="noStrike" cap="all">
                <a:solidFill>
                  <a:srgbClr val="2e0304"/>
                </a:solidFill>
                <a:latin typeface="Impact"/>
              </a:rPr>
              <a:t>10/28/20</a:t>
            </a:fld>
            <a:endParaRPr b="0" lang="pl-PL" sz="5400" spc="-1" strike="noStrike">
              <a:latin typeface="Times New Roman"/>
            </a:endParaRPr>
          </a:p>
        </p:txBody>
      </p:sp>
      <p:sp>
        <p:nvSpPr>
          <p:cNvPr id="12" name="PlaceHolder 11"/>
          <p:cNvSpPr>
            <a:spLocks noGrp="1"/>
          </p:cNvSpPr>
          <p:nvPr>
            <p:ph type="ftr"/>
          </p:nvPr>
        </p:nvSpPr>
        <p:spPr>
          <a:xfrm rot="21420000">
            <a:off x="-5400" y="4882680"/>
            <a:ext cx="4046760" cy="11952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3" name="PlaceHolder 12"/>
          <p:cNvSpPr>
            <a:spLocks noGrp="1"/>
          </p:cNvSpPr>
          <p:nvPr>
            <p:ph type="sldNum"/>
          </p:nvPr>
        </p:nvSpPr>
        <p:spPr>
          <a:xfrm rot="21420000">
            <a:off x="9851400" y="3832560"/>
            <a:ext cx="90684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BA4A600F-8B89-41F8-8109-6505A25235A9}" type="slidenum">
              <a:rPr b="0" lang="en-US" sz="2400" spc="-1" strike="noStrike" cap="all">
                <a:solidFill>
                  <a:srgbClr val="404040"/>
                </a:solidFill>
                <a:latin typeface="Impact"/>
              </a:rPr>
              <a:t>&lt;numer&gt;</a:t>
            </a:fld>
            <a:endParaRPr b="0" lang="pl-PL" sz="2400" spc="-1" strike="noStrike">
              <a:latin typeface="Times New Roman"/>
            </a:endParaRPr>
          </a:p>
        </p:txBody>
      </p:sp>
      <p:sp>
        <p:nvSpPr>
          <p:cNvPr id="14" name="CustomShape 13"/>
          <p:cNvSpPr/>
          <p:nvPr/>
        </p:nvSpPr>
        <p:spPr>
          <a:xfrm rot="21420000">
            <a:off x="4221360" y="5111280"/>
            <a:ext cx="515160" cy="51516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" name="PlaceHolder 1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Kliknij, aby edytować format tekstu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pc="-1" strike="noStrike" cap="all">
                <a:solidFill>
                  <a:srgbClr val="000000"/>
                </a:solidFill>
                <a:latin typeface="Impact"/>
              </a:rPr>
              <a:t>Drugi poziom konspektu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Trzeci poziom konspektu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 cap="all">
                <a:solidFill>
                  <a:srgbClr val="000000"/>
                </a:solidFill>
                <a:latin typeface="Impact"/>
              </a:rPr>
              <a:t>Czwarty poziom konspektu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Piąty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Szósty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 cap="all">
                <a:solidFill>
                  <a:srgbClr val="000000"/>
                </a:solidFill>
                <a:latin typeface="Impact"/>
              </a:rPr>
              <a:t>Siódmy poziom konspektu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53" name="Group 1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>
          <p:nvSpPr>
            <p:cNvPr id="54" name="CustomShape 2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55" name="CustomShape 3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6" name="CustomShape 4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57" name="PlaceHolder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440" cy="11516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8" name="PlaceHolder 6"/>
          <p:cNvSpPr>
            <a:spLocks noGrp="1"/>
          </p:cNvSpPr>
          <p:nvPr>
            <p:ph type="body"/>
          </p:nvPr>
        </p:nvSpPr>
        <p:spPr>
          <a:xfrm>
            <a:off x="685800" y="2063520"/>
            <a:ext cx="10394280" cy="3310920"/>
          </a:xfrm>
          <a:prstGeom prst="rect">
            <a:avLst/>
          </a:prstGeom>
        </p:spPr>
        <p:txBody>
          <a:bodyPr anchor="ctr"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6858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Drugi poziom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lvl="2" marL="11430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600" spc="-1" strike="noStrike" cap="all">
                <a:solidFill>
                  <a:srgbClr val="000000"/>
                </a:solidFill>
                <a:latin typeface="Impact"/>
              </a:rPr>
              <a:t>Trzeci poziom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3" marL="16002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Czwarty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0574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Piąty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59" name="PlaceHolder 7"/>
          <p:cNvSpPr>
            <a:spLocks noGrp="1"/>
          </p:cNvSpPr>
          <p:nvPr>
            <p:ph type="dt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FA3EF7C7-7FAD-4692-ACCD-D5EAD227788D}" type="datetime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10/28/20</a:t>
            </a:fld>
            <a:endParaRPr b="0" lang="pl-PL" sz="3200" spc="-1" strike="noStrike">
              <a:latin typeface="Times New Roman"/>
            </a:endParaRPr>
          </a:p>
        </p:txBody>
      </p:sp>
      <p:sp>
        <p:nvSpPr>
          <p:cNvPr id="60" name="PlaceHolder 8"/>
          <p:cNvSpPr>
            <a:spLocks noGrp="1"/>
          </p:cNvSpPr>
          <p:nvPr>
            <p:ph type="ftr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61" name="PlaceHolder 9"/>
          <p:cNvSpPr>
            <a:spLocks noGrp="1"/>
          </p:cNvSpPr>
          <p:nvPr>
            <p:ph type="sldNum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0AB5B6F-1941-40BB-9197-4DF5C1EA8C6B}" type="slidenum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&lt;numer&gt;</a:t>
            </a:fld>
            <a:endParaRPr b="0" lang="pl-PL" sz="3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99" name="Group 1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>
          <p:nvSpPr>
            <p:cNvPr id="100" name="CustomShape 2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01" name="CustomShape 3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2" name="CustomShape 4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03" name="PlaceHolder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4280" cy="1151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body"/>
          </p:nvPr>
        </p:nvSpPr>
        <p:spPr>
          <a:xfrm>
            <a:off x="685800" y="2063520"/>
            <a:ext cx="3309840" cy="57600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Kliknij, aby edytować style wzorca tekstu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body"/>
          </p:nvPr>
        </p:nvSpPr>
        <p:spPr>
          <a:xfrm>
            <a:off x="685800" y="2639520"/>
            <a:ext cx="3309840" cy="2734560"/>
          </a:xfrm>
          <a:prstGeom prst="rect">
            <a:avLst/>
          </a:prstGeom>
        </p:spPr>
        <p:txBody>
          <a:bodyPr>
            <a:norm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6" name="PlaceHolder 8"/>
          <p:cNvSpPr>
            <a:spLocks noGrp="1"/>
          </p:cNvSpPr>
          <p:nvPr>
            <p:ph type="body"/>
          </p:nvPr>
        </p:nvSpPr>
        <p:spPr>
          <a:xfrm>
            <a:off x="4234680" y="2063520"/>
            <a:ext cx="3309840" cy="57600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Kliknij, aby edytować style wzorca tekstu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7" name="PlaceHolder 9"/>
          <p:cNvSpPr>
            <a:spLocks noGrp="1"/>
          </p:cNvSpPr>
          <p:nvPr>
            <p:ph type="body"/>
          </p:nvPr>
        </p:nvSpPr>
        <p:spPr>
          <a:xfrm>
            <a:off x="4234680" y="2639520"/>
            <a:ext cx="3309840" cy="2734560"/>
          </a:xfrm>
          <a:prstGeom prst="rect">
            <a:avLst/>
          </a:prstGeom>
        </p:spPr>
        <p:txBody>
          <a:bodyPr>
            <a:norm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8" name="PlaceHolder 10"/>
          <p:cNvSpPr>
            <a:spLocks noGrp="1"/>
          </p:cNvSpPr>
          <p:nvPr>
            <p:ph type="body"/>
          </p:nvPr>
        </p:nvSpPr>
        <p:spPr>
          <a:xfrm>
            <a:off x="7770240" y="2063520"/>
            <a:ext cx="3309840" cy="57600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Kliknij, aby edytować style wzorca tekstu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09" name="PlaceHolder 11"/>
          <p:cNvSpPr>
            <a:spLocks noGrp="1"/>
          </p:cNvSpPr>
          <p:nvPr>
            <p:ph type="body"/>
          </p:nvPr>
        </p:nvSpPr>
        <p:spPr>
          <a:xfrm>
            <a:off x="7770240" y="2639520"/>
            <a:ext cx="3309840" cy="2734560"/>
          </a:xfrm>
          <a:prstGeom prst="rect">
            <a:avLst/>
          </a:prstGeom>
        </p:spPr>
        <p:txBody>
          <a:bodyPr>
            <a:norm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10" name="PlaceHolder 12"/>
          <p:cNvSpPr>
            <a:spLocks noGrp="1"/>
          </p:cNvSpPr>
          <p:nvPr>
            <p:ph type="dt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D324330A-167F-4137-8845-7993442259A9}" type="datetime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10/28/20</a:t>
            </a:fld>
            <a:endParaRPr b="0" lang="pl-PL" sz="3200" spc="-1" strike="noStrike">
              <a:latin typeface="Times New Roman"/>
            </a:endParaRPr>
          </a:p>
        </p:txBody>
      </p:sp>
      <p:sp>
        <p:nvSpPr>
          <p:cNvPr id="111" name="PlaceHolder 13"/>
          <p:cNvSpPr>
            <a:spLocks noGrp="1"/>
          </p:cNvSpPr>
          <p:nvPr>
            <p:ph type="ftr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12" name="PlaceHolder 14"/>
          <p:cNvSpPr>
            <a:spLocks noGrp="1"/>
          </p:cNvSpPr>
          <p:nvPr>
            <p:ph type="sldNum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6C5852AC-B24A-44CA-8D28-C7FFC0B26E48}" type="slidenum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&lt;numer&gt;</a:t>
            </a:fld>
            <a:endParaRPr b="0" lang="pl-PL" sz="3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150" name="Group 1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>
          <p:nvSpPr>
            <p:cNvPr id="151" name="CustomShape 2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152" name="CustomShape 3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3" name="CustomShape 4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154" name="PlaceHolder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4280" cy="11577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55" name="PlaceHolder 6"/>
          <p:cNvSpPr>
            <a:spLocks noGrp="1"/>
          </p:cNvSpPr>
          <p:nvPr>
            <p:ph type="body"/>
          </p:nvPr>
        </p:nvSpPr>
        <p:spPr>
          <a:xfrm>
            <a:off x="918360" y="2063520"/>
            <a:ext cx="4855680" cy="679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600" spc="-1" strike="noStrike" cap="all">
                <a:solidFill>
                  <a:srgbClr val="b80e0f"/>
                </a:solidFill>
                <a:latin typeface="Impact"/>
              </a:rPr>
              <a:t>Kliknij, aby edytować style wzorca tekstu</a:t>
            </a:r>
            <a:endParaRPr b="0" lang="en-US" sz="26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56" name="PlaceHolder 7"/>
          <p:cNvSpPr>
            <a:spLocks noGrp="1"/>
          </p:cNvSpPr>
          <p:nvPr>
            <p:ph type="body"/>
          </p:nvPr>
        </p:nvSpPr>
        <p:spPr>
          <a:xfrm>
            <a:off x="685800" y="2861640"/>
            <a:ext cx="5088240" cy="25124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6858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Drugi poziom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lvl="2" marL="11430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600" spc="-1" strike="noStrike" cap="all">
                <a:solidFill>
                  <a:srgbClr val="000000"/>
                </a:solidFill>
                <a:latin typeface="Impact"/>
              </a:rPr>
              <a:t>Trzeci poziom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3" marL="16002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Czwarty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0574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Piąty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57" name="PlaceHolder 8"/>
          <p:cNvSpPr>
            <a:spLocks noGrp="1"/>
          </p:cNvSpPr>
          <p:nvPr>
            <p:ph type="body"/>
          </p:nvPr>
        </p:nvSpPr>
        <p:spPr>
          <a:xfrm>
            <a:off x="6218280" y="2063520"/>
            <a:ext cx="4863960" cy="6796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600" spc="-1" strike="noStrike" cap="all">
                <a:solidFill>
                  <a:srgbClr val="b80e0f"/>
                </a:solidFill>
                <a:latin typeface="Impact"/>
              </a:rPr>
              <a:t>Kliknij, aby edytować style wzorca tekstu</a:t>
            </a:r>
            <a:endParaRPr b="0" lang="en-US" sz="26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58" name="PlaceHolder 9"/>
          <p:cNvSpPr>
            <a:spLocks noGrp="1"/>
          </p:cNvSpPr>
          <p:nvPr>
            <p:ph type="body"/>
          </p:nvPr>
        </p:nvSpPr>
        <p:spPr>
          <a:xfrm>
            <a:off x="5994000" y="2861640"/>
            <a:ext cx="5088240" cy="251244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lvl="1" marL="6858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Drugi poziom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lvl="2" marL="11430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600" spc="-1" strike="noStrike" cap="all">
                <a:solidFill>
                  <a:srgbClr val="000000"/>
                </a:solidFill>
                <a:latin typeface="Impact"/>
              </a:rPr>
              <a:t>Trzeci poziom</a:t>
            </a:r>
            <a:endParaRPr b="0" lang="en-US" sz="1600" spc="-1" strike="noStrike" cap="all">
              <a:solidFill>
                <a:srgbClr val="000000"/>
              </a:solidFill>
              <a:latin typeface="Impact"/>
            </a:endParaRPr>
          </a:p>
          <a:p>
            <a:pPr lvl="3" marL="16002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Czwarty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lvl="4" marL="2057400" indent="-228240">
              <a:lnSpc>
                <a:spcPct val="120000"/>
              </a:lnSpc>
              <a:spcBef>
                <a:spcPts val="499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Piąty poziom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159" name="PlaceHolder 10"/>
          <p:cNvSpPr>
            <a:spLocks noGrp="1"/>
          </p:cNvSpPr>
          <p:nvPr>
            <p:ph type="dt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C27F4302-B85F-4303-A88F-29879C95A248}" type="datetime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10/28/20</a:t>
            </a:fld>
            <a:endParaRPr b="0" lang="pl-PL" sz="3200" spc="-1" strike="noStrike">
              <a:latin typeface="Times New Roman"/>
            </a:endParaRPr>
          </a:p>
        </p:txBody>
      </p:sp>
      <p:sp>
        <p:nvSpPr>
          <p:cNvPr id="160" name="PlaceHolder 11"/>
          <p:cNvSpPr>
            <a:spLocks noGrp="1"/>
          </p:cNvSpPr>
          <p:nvPr>
            <p:ph type="ftr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161" name="PlaceHolder 12"/>
          <p:cNvSpPr>
            <a:spLocks noGrp="1"/>
          </p:cNvSpPr>
          <p:nvPr>
            <p:ph type="sldNum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136C7DD-82C8-4019-851C-926EB735CE27}" type="slidenum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&lt;numer&gt;</a:t>
            </a:fld>
            <a:endParaRPr b="0" lang="pl-PL" sz="3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6" descr="Brickwork-HD-R1a.jpg"/>
          <p:cNvPicPr/>
          <p:nvPr/>
        </p:nvPicPr>
        <p:blipFill>
          <a:blip r:embed="rId3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199" name="Group 1"/>
          <p:cNvGrpSpPr/>
          <p:nvPr/>
        </p:nvGrpSpPr>
        <p:grpSpPr>
          <a:xfrm>
            <a:off x="-25560" y="0"/>
            <a:ext cx="12005280" cy="6643800"/>
            <a:chOff x="-25560" y="0"/>
            <a:chExt cx="12005280" cy="6643800"/>
          </a:xfrm>
        </p:grpSpPr>
        <p:sp>
          <p:nvSpPr>
            <p:cNvPr id="200" name="CustomShape 2"/>
            <p:cNvSpPr/>
            <p:nvPr/>
          </p:nvSpPr>
          <p:spPr>
            <a:xfrm>
              <a:off x="0" y="0"/>
              <a:ext cx="11979720" cy="6643800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  <a:ln>
              <a:noFill/>
            </a:ln>
            <a:effectLst>
              <a:outerShdw algn="tl" blurRad="98425" dir="4391803" dist="75963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201" name="CustomShape 3"/>
            <p:cNvSpPr/>
            <p:nvPr/>
          </p:nvSpPr>
          <p:spPr>
            <a:xfrm>
              <a:off x="-25560" y="0"/>
              <a:ext cx="11773080" cy="6419160"/>
            </a:xfrm>
            <a:custGeom>
              <a:avLst/>
              <a:gdLst/>
              <a:ah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noFill/>
            <a:ln w="82440">
              <a:solidFill>
                <a:schemeClr val="tx1">
                  <a:lumMod val="50000"/>
                  <a:lumOff val="50000"/>
                </a:schemeClr>
              </a:solidFill>
              <a:miter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02" name="CustomShape 4"/>
            <p:cNvSpPr/>
            <p:nvPr/>
          </p:nvSpPr>
          <p:spPr>
            <a:xfrm>
              <a:off x="0" y="5600160"/>
              <a:ext cx="11706120" cy="780120"/>
            </a:xfrm>
            <a:prstGeom prst="rect">
              <a:avLst/>
            </a:prstGeom>
            <a:gradFill rotWithShape="0">
              <a:gsLst>
                <a:gs pos="0">
                  <a:srgbClr val="b80e0f"/>
                </a:gs>
                <a:gs pos="100000">
                  <a:srgbClr val="5c0707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</p:grpSp>
      <p:sp>
        <p:nvSpPr>
          <p:cNvPr id="203" name="PlaceHolder 5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000" cy="2022840"/>
          </a:xfrm>
          <a:prstGeom prst="rect">
            <a:avLst/>
          </a:prstGeom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pl-PL" sz="3600" spc="-1" strike="noStrike" cap="all">
                <a:solidFill>
                  <a:srgbClr val="b80e0f"/>
                </a:solidFill>
                <a:latin typeface="Impact"/>
              </a:rPr>
              <a:t>Kliknij, aby edytować styl</a:t>
            </a:r>
            <a:endParaRPr b="0" lang="en-US" sz="36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7482240" y="0"/>
            <a:ext cx="3597840" cy="50713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pl-PL" sz="3200" spc="-1" strike="noStrike">
                <a:solidFill>
                  <a:srgbClr val="000000"/>
                </a:solidFill>
                <a:latin typeface="Impact"/>
              </a:rPr>
              <a:t>Kliknij ikonę, aby dodać obraz</a:t>
            </a:r>
            <a:endParaRPr b="0" lang="en-US" sz="32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685800" y="2709000"/>
            <a:ext cx="6345000" cy="2361960"/>
          </a:xfrm>
          <a:prstGeom prst="rect">
            <a:avLst/>
          </a:prstGeom>
        </p:spPr>
        <p:txBody>
          <a:bodyPr>
            <a:norm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Kliknij, aby edytować style wzorca tekstu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06" name="PlaceHolder 8"/>
          <p:cNvSpPr>
            <a:spLocks noGrp="1"/>
          </p:cNvSpPr>
          <p:nvPr>
            <p:ph type="dt"/>
          </p:nvPr>
        </p:nvSpPr>
        <p:spPr>
          <a:xfrm>
            <a:off x="7297920" y="5757480"/>
            <a:ext cx="378432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E91E168-05F0-49C2-B215-427A0F439809}" type="datetime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10/28/20</a:t>
            </a:fld>
            <a:endParaRPr b="0" lang="pl-PL" sz="3200" spc="-1" strike="noStrike">
              <a:latin typeface="Times New Roman"/>
            </a:endParaRPr>
          </a:p>
        </p:txBody>
      </p:sp>
      <p:sp>
        <p:nvSpPr>
          <p:cNvPr id="207" name="PlaceHolder 9"/>
          <p:cNvSpPr>
            <a:spLocks noGrp="1"/>
          </p:cNvSpPr>
          <p:nvPr>
            <p:ph type="ftr"/>
          </p:nvPr>
        </p:nvSpPr>
        <p:spPr>
          <a:xfrm>
            <a:off x="685800" y="5757480"/>
            <a:ext cx="5499360" cy="49824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208" name="PlaceHolder 10"/>
          <p:cNvSpPr>
            <a:spLocks noGrp="1"/>
          </p:cNvSpPr>
          <p:nvPr>
            <p:ph type="sldNum"/>
          </p:nvPr>
        </p:nvSpPr>
        <p:spPr>
          <a:xfrm>
            <a:off x="6287040" y="5757480"/>
            <a:ext cx="906840" cy="4982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fld id="{298829BF-2315-4F4D-A394-F6AB675963DA}" type="slidenum">
              <a:rPr b="0" lang="en-US" sz="3200" spc="-1" strike="noStrike" cap="all">
                <a:solidFill>
                  <a:srgbClr val="5c0707"/>
                </a:solidFill>
                <a:latin typeface="Impact"/>
              </a:rPr>
              <a:t>&lt;numer&gt;</a:t>
            </a:fld>
            <a:endParaRPr b="0" lang="pl-PL" sz="3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 rot="21420000">
            <a:off x="316080" y="334440"/>
            <a:ext cx="10392840" cy="2520720"/>
          </a:xfrm>
          <a:prstGeom prst="rect">
            <a:avLst/>
          </a:prstGeom>
          <a:solidFill>
            <a:schemeClr val="bg1"/>
          </a:solidFill>
          <a:ln w="9360">
            <a:solidFill>
              <a:schemeClr val="bg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2"/>
          <p:cNvSpPr/>
          <p:nvPr/>
        </p:nvSpPr>
        <p:spPr>
          <a:xfrm>
            <a:off x="-9000" y="2698920"/>
            <a:ext cx="11337840" cy="3611880"/>
          </a:xfrm>
          <a:custGeom>
            <a:avLst/>
            <a:gdLst/>
            <a:ahLst/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rotWithShape="0">
            <a:gsLst>
              <a:gs pos="0">
                <a:srgbClr val="b80e0f"/>
              </a:gs>
              <a:gs pos="100000">
                <a:srgbClr val="5c0707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53" name="TextShape 3"/>
          <p:cNvSpPr txBox="1"/>
          <p:nvPr/>
        </p:nvSpPr>
        <p:spPr>
          <a:xfrm rot="21420000">
            <a:off x="510480" y="3233160"/>
            <a:ext cx="10178280" cy="13467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r">
              <a:lnSpc>
                <a:spcPct val="90000"/>
              </a:lnSpc>
            </a:pPr>
            <a:r>
              <a:rPr b="0" lang="pl-PL" sz="6200" spc="-1" strike="noStrike" cap="all">
                <a:solidFill>
                  <a:srgbClr val="ffffff"/>
                </a:solidFill>
                <a:latin typeface="Impact"/>
              </a:rPr>
              <a:t>Alergie pokarmowe u psów </a:t>
            </a:r>
            <a:endParaRPr b="0" lang="en-US" sz="62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54" name="TextShape 4"/>
          <p:cNvSpPr txBox="1"/>
          <p:nvPr/>
        </p:nvSpPr>
        <p:spPr>
          <a:xfrm rot="21420000">
            <a:off x="549720" y="4377240"/>
            <a:ext cx="10178280" cy="5500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b="0" lang="pl-PL" sz="2800" spc="-1" strike="noStrike" cap="all">
                <a:solidFill>
                  <a:srgbClr val="ffffff"/>
                </a:solidFill>
                <a:latin typeface="Impact"/>
              </a:rPr>
              <a:t>Zapraszamy to lektury, rozwiejemy twoje wątpliwości .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55" name="Grafika 8" descr="Medycyna"/>
          <p:cNvPicPr/>
          <p:nvPr/>
        </p:nvPicPr>
        <p:blipFill>
          <a:blip r:embed="rId2"/>
          <a:stretch/>
        </p:blipFill>
        <p:spPr>
          <a:xfrm rot="21420000">
            <a:off x="383400" y="553680"/>
            <a:ext cx="2406600" cy="2406600"/>
          </a:xfrm>
          <a:prstGeom prst="rect">
            <a:avLst/>
          </a:prstGeom>
          <a:ln>
            <a:noFill/>
          </a:ln>
        </p:spPr>
      </p:pic>
      <p:pic>
        <p:nvPicPr>
          <p:cNvPr id="256" name="Grafika 22" descr="Odcisk łapy"/>
          <p:cNvPicPr/>
          <p:nvPr/>
        </p:nvPicPr>
        <p:blipFill>
          <a:blip r:embed="rId3"/>
          <a:stretch/>
        </p:blipFill>
        <p:spPr>
          <a:xfrm rot="21420000">
            <a:off x="3898800" y="4649040"/>
            <a:ext cx="2046960" cy="1635840"/>
          </a:xfrm>
          <a:prstGeom prst="rect">
            <a:avLst/>
          </a:prstGeom>
          <a:ln>
            <a:noFill/>
          </a:ln>
        </p:spPr>
      </p:pic>
      <p:sp>
        <p:nvSpPr>
          <p:cNvPr id="257" name="CustomShape 5"/>
          <p:cNvSpPr/>
          <p:nvPr/>
        </p:nvSpPr>
        <p:spPr>
          <a:xfrm rot="21420000">
            <a:off x="4221360" y="5111280"/>
            <a:ext cx="515160" cy="51516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58" name="Grafika 34" descr="Puls"/>
          <p:cNvPicPr/>
          <p:nvPr/>
        </p:nvPicPr>
        <p:blipFill>
          <a:blip r:embed="rId4"/>
          <a:stretch/>
        </p:blipFill>
        <p:spPr>
          <a:xfrm flipH="1" rot="21393600">
            <a:off x="2237040" y="623160"/>
            <a:ext cx="3942360" cy="2811960"/>
          </a:xfrm>
          <a:prstGeom prst="rect">
            <a:avLst/>
          </a:prstGeom>
          <a:ln>
            <a:noFill/>
          </a:ln>
        </p:spPr>
      </p:pic>
      <p:pic>
        <p:nvPicPr>
          <p:cNvPr id="259" name="Obraz 35" descr=""/>
          <p:cNvPicPr/>
          <p:nvPr/>
        </p:nvPicPr>
        <p:blipFill>
          <a:blip r:embed="rId5"/>
          <a:stretch/>
        </p:blipFill>
        <p:spPr>
          <a:xfrm rot="21406200">
            <a:off x="8352720" y="168120"/>
            <a:ext cx="2408400" cy="2408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692280" y="128880"/>
            <a:ext cx="1039428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Co wybrać ? 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0" name="TextShape 2"/>
          <p:cNvSpPr txBox="1"/>
          <p:nvPr/>
        </p:nvSpPr>
        <p:spPr>
          <a:xfrm>
            <a:off x="68580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Kiedy chcesz mieć szybko z głowy problem:  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1" name="TextShape 3"/>
          <p:cNvSpPr txBox="1"/>
          <p:nvPr/>
        </p:nvSpPr>
        <p:spPr>
          <a:xfrm>
            <a:off x="68580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Pełnowartościowe jedzenie dla psów :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2" name="TextShape 4"/>
          <p:cNvSpPr txBox="1"/>
          <p:nvPr/>
        </p:nvSpPr>
        <p:spPr>
          <a:xfrm>
            <a:off x="423468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Kiedy chcesz mieć z głowy problem, ale masz potrzebę mniejszych krążeków: 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3" name="TextShape 5"/>
          <p:cNvSpPr txBox="1"/>
          <p:nvPr/>
        </p:nvSpPr>
        <p:spPr>
          <a:xfrm>
            <a:off x="423468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Pełnowartościowe jedzenie dla psa :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4" name="TextShape 6"/>
          <p:cNvSpPr txBox="1"/>
          <p:nvPr/>
        </p:nvSpPr>
        <p:spPr>
          <a:xfrm>
            <a:off x="777024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Kiedy chcesz mieć problem z głowy ale lubisz sam kombinować : 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05" name="TextShape 7"/>
          <p:cNvSpPr txBox="1"/>
          <p:nvPr/>
        </p:nvSpPr>
        <p:spPr>
          <a:xfrm>
            <a:off x="777024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Czyste mięso z konia plus witaminy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306" name="Obraz 9" descr=""/>
          <p:cNvPicPr/>
          <p:nvPr/>
        </p:nvPicPr>
        <p:blipFill>
          <a:blip r:embed="rId1"/>
          <a:stretch/>
        </p:blipFill>
        <p:spPr>
          <a:xfrm>
            <a:off x="590040" y="2279520"/>
            <a:ext cx="2908440" cy="3877560"/>
          </a:xfrm>
          <a:prstGeom prst="rect">
            <a:avLst/>
          </a:prstGeom>
          <a:ln>
            <a:noFill/>
          </a:ln>
        </p:spPr>
      </p:pic>
      <p:pic>
        <p:nvPicPr>
          <p:cNvPr id="307" name="Obraz 10" descr=""/>
          <p:cNvPicPr/>
          <p:nvPr/>
        </p:nvPicPr>
        <p:blipFill>
          <a:blip r:embed="rId2"/>
          <a:stretch/>
        </p:blipFill>
        <p:spPr>
          <a:xfrm>
            <a:off x="4337280" y="2975760"/>
            <a:ext cx="3091320" cy="3090240"/>
          </a:xfrm>
          <a:prstGeom prst="rect">
            <a:avLst/>
          </a:prstGeom>
          <a:ln>
            <a:noFill/>
          </a:ln>
        </p:spPr>
      </p:pic>
      <p:pic>
        <p:nvPicPr>
          <p:cNvPr id="308" name="Obraz 12" descr=""/>
          <p:cNvPicPr/>
          <p:nvPr/>
        </p:nvPicPr>
        <p:blipFill>
          <a:blip r:embed="rId3"/>
          <a:stretch/>
        </p:blipFill>
        <p:spPr>
          <a:xfrm>
            <a:off x="7263360" y="2615040"/>
            <a:ext cx="2821320" cy="3761280"/>
          </a:xfrm>
          <a:prstGeom prst="rect">
            <a:avLst/>
          </a:prstGeom>
          <a:ln>
            <a:noFill/>
          </a:ln>
        </p:spPr>
      </p:pic>
      <p:pic>
        <p:nvPicPr>
          <p:cNvPr id="309" name="Obraz 13" descr=""/>
          <p:cNvPicPr/>
          <p:nvPr/>
        </p:nvPicPr>
        <p:blipFill>
          <a:blip r:embed="rId4"/>
          <a:stretch/>
        </p:blipFill>
        <p:spPr>
          <a:xfrm>
            <a:off x="8433000" y="2810160"/>
            <a:ext cx="4048560" cy="4047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685800" y="685800"/>
            <a:ext cx="6345000" cy="2022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pl-PL" sz="3600" spc="-1" strike="noStrike" cap="all">
                <a:solidFill>
                  <a:srgbClr val="b80e0f"/>
                </a:solidFill>
                <a:latin typeface="Impact"/>
              </a:rPr>
              <a:t>Jeśli jeszcze masz jakieś pytania </a:t>
            </a:r>
            <a:endParaRPr b="0" lang="en-US" sz="36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311" name="Obraz 10" descr=""/>
          <p:cNvPicPr/>
          <p:nvPr/>
        </p:nvPicPr>
        <p:blipFill>
          <a:blip r:embed="rId1"/>
          <a:srcRect l="14526" t="0" r="14526" b="0"/>
          <a:stretch/>
        </p:blipFill>
        <p:spPr>
          <a:xfrm>
            <a:off x="7806240" y="507600"/>
            <a:ext cx="3237480" cy="4563360"/>
          </a:xfrm>
          <a:prstGeom prst="rect">
            <a:avLst/>
          </a:prstGeom>
          <a:ln w="57240">
            <a:solidFill>
              <a:schemeClr val="bg1">
                <a:lumMod val="50000"/>
              </a:schemeClr>
            </a:solidFill>
            <a:miter/>
          </a:ln>
        </p:spPr>
      </p:pic>
      <p:sp>
        <p:nvSpPr>
          <p:cNvPr id="312" name="TextShape 2"/>
          <p:cNvSpPr txBox="1"/>
          <p:nvPr/>
        </p:nvSpPr>
        <p:spPr>
          <a:xfrm>
            <a:off x="685800" y="2709000"/>
            <a:ext cx="6345000" cy="2361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1000"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Dzwoń !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Przyjedziemy i wyjaśnimy !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Dowieziemy jedzenie!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Dobierzemy dietę !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Nie chcesz być tylko na surowym !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Doradzimy ci najlepsze suche karmy.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800" spc="-1" strike="noStrike" cap="all">
                <a:solidFill>
                  <a:srgbClr val="000000"/>
                </a:solidFill>
                <a:latin typeface="Impact"/>
              </a:rPr>
              <a:t>501 170 178 </a:t>
            </a:r>
            <a:endParaRPr b="0" lang="en-US" sz="18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314" name="TextShape 2"/>
          <p:cNvSpPr txBox="1"/>
          <p:nvPr/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685800" y="685800"/>
            <a:ext cx="103964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56000"/>
          </a:bodyPr>
          <a:p>
            <a:pPr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Pewnie nie raz spotkałeś się z terminem </a:t>
            </a:r>
            <a:r>
              <a:rPr b="0" lang="fr-FR" sz="5400" spc="-1" strike="noStrike" cap="all">
                <a:solidFill>
                  <a:srgbClr val="b80e0f"/>
                </a:solidFill>
                <a:latin typeface="Impact"/>
              </a:rPr>
              <a:t>– </a:t>
            </a: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Alergia ? 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685800" y="2063520"/>
            <a:ext cx="10394280" cy="33109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Uporczywy świąd ?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Problemy z uszami ?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Matowa sierść ?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Łupież ?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Wymioty ?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62" name="Obraz 4" descr=""/>
          <p:cNvPicPr/>
          <p:nvPr/>
        </p:nvPicPr>
        <p:blipFill>
          <a:blip r:embed="rId1"/>
          <a:stretch/>
        </p:blipFill>
        <p:spPr>
          <a:xfrm>
            <a:off x="10042920" y="4708800"/>
            <a:ext cx="1463040" cy="146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8" dur="500"/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14" dur="500"/>
                                        <p:tgtEl>
                                          <p:spTgt spid="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20" dur="500"/>
                                        <p:tgtEl>
                                          <p:spTgt spid="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26" dur="500"/>
                                        <p:tgtEl>
                                          <p:spTgt spid="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32" dur="500"/>
                                        <p:tgtEl>
                                          <p:spTgt spid="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38" dur="500"/>
                                        <p:tgtEl>
                                          <p:spTgt spid="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685800" y="685800"/>
            <a:ext cx="1039428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31000"/>
          </a:bodyPr>
          <a:p>
            <a:pPr algn="ctr"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Jeśli rozpoznajesz któryś z objawów, to przybliżymy ci problem :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68580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Uporczywy świąd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5" name="TextShape 3"/>
          <p:cNvSpPr txBox="1"/>
          <p:nvPr/>
        </p:nvSpPr>
        <p:spPr>
          <a:xfrm>
            <a:off x="68580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Zwierzęta znoszą to bardzo ciężko. Pies obsesyjnie się drapie wydrapując duże powierzchnie sierści i skóry. Bardzo często ocierają się o meble liżąc chore miejsca dotknięte chorobą.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6" name="TextShape 4"/>
          <p:cNvSpPr txBox="1"/>
          <p:nvPr/>
        </p:nvSpPr>
        <p:spPr>
          <a:xfrm>
            <a:off x="423468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Problemy z uszami 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7" name="TextShape 5"/>
          <p:cNvSpPr txBox="1"/>
          <p:nvPr/>
        </p:nvSpPr>
        <p:spPr>
          <a:xfrm>
            <a:off x="423468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Najczęściej są to zaczerwienienia, brzydki zapach, zwiększanie wydzielanej woskowiny.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8" name="TextShape 6"/>
          <p:cNvSpPr txBox="1"/>
          <p:nvPr/>
        </p:nvSpPr>
        <p:spPr>
          <a:xfrm>
            <a:off x="7770240" y="2063520"/>
            <a:ext cx="3309840" cy="5760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0" lang="pl-PL" sz="2400" spc="-1" strike="noStrike" cap="all">
                <a:solidFill>
                  <a:srgbClr val="b80e0f"/>
                </a:solidFill>
                <a:latin typeface="Impact"/>
              </a:rPr>
              <a:t>Matowa sierść </a:t>
            </a:r>
            <a:endParaRPr b="0" lang="en-US" sz="24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69" name="TextShape 7"/>
          <p:cNvSpPr txBox="1"/>
          <p:nvPr/>
        </p:nvSpPr>
        <p:spPr>
          <a:xfrm>
            <a:off x="7770240" y="2639520"/>
            <a:ext cx="3309840" cy="2734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algn="ctr">
              <a:lnSpc>
                <a:spcPct val="120000"/>
              </a:lnSpc>
              <a:spcBef>
                <a:spcPts val="1001"/>
              </a:spcBef>
            </a:pPr>
            <a:r>
              <a:rPr b="0" lang="pl-PL" sz="1400" spc="-1" strike="noStrike" cap="all">
                <a:solidFill>
                  <a:srgbClr val="000000"/>
                </a:solidFill>
                <a:latin typeface="Impact"/>
              </a:rPr>
              <a:t>Bardzo brzydka sierść . Uporczywe drapanie może prowadzić do wyłysień w okolicach oczu czy łap.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70" name="Obraz 4" descr=""/>
          <p:cNvPicPr/>
          <p:nvPr/>
        </p:nvPicPr>
        <p:blipFill>
          <a:blip r:embed="rId1"/>
          <a:stretch/>
        </p:blipFill>
        <p:spPr>
          <a:xfrm>
            <a:off x="10042920" y="4708800"/>
            <a:ext cx="1463040" cy="146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685800" y="685800"/>
            <a:ext cx="10394280" cy="11577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...z którym boryka się twój pies.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918360" y="2063520"/>
            <a:ext cx="4855680" cy="6796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pl-PL" sz="2600" spc="-1" strike="noStrike" cap="all">
                <a:solidFill>
                  <a:srgbClr val="b80e0f"/>
                </a:solidFill>
                <a:latin typeface="Impact"/>
              </a:rPr>
              <a:t>Kłopoty żołądkowe </a:t>
            </a:r>
            <a:endParaRPr b="0" lang="en-US" sz="26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685800" y="2861640"/>
            <a:ext cx="5088240" cy="2512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Wymioty i biegunki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Utrata wagi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Apatia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Zaparcia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74" name="TextShape 4"/>
          <p:cNvSpPr txBox="1"/>
          <p:nvPr/>
        </p:nvSpPr>
        <p:spPr>
          <a:xfrm>
            <a:off x="5994000" y="2861640"/>
            <a:ext cx="5088240" cy="251244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Przyczyną alergii niejednokrotnie bywa stałe spożywanie nieodpowiedniego pokarmu, który uczula zwierzę.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Nie należy zapominać, że niektóre czworonogi są bardziej podatne na alergie pokarmowe podobnie jak ludzie.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75" name="Obraz 4" descr=""/>
          <p:cNvPicPr/>
          <p:nvPr/>
        </p:nvPicPr>
        <p:blipFill>
          <a:blip r:embed="rId1"/>
          <a:stretch/>
        </p:blipFill>
        <p:spPr>
          <a:xfrm>
            <a:off x="10042920" y="4808520"/>
            <a:ext cx="1463040" cy="146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14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0" y="0"/>
            <a:ext cx="11979720" cy="6643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algn="tl" blurRad="98425" dir="4391803" dist="75963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78" name="Obraz 4" descr=""/>
          <p:cNvPicPr/>
          <p:nvPr/>
        </p:nvPicPr>
        <p:blipFill>
          <a:blip r:embed="rId4"/>
          <a:stretch/>
        </p:blipFill>
        <p:spPr>
          <a:xfrm>
            <a:off x="6562440" y="859320"/>
            <a:ext cx="4677120" cy="4677120"/>
          </a:xfrm>
          <a:prstGeom prst="rect">
            <a:avLst/>
          </a:prstGeom>
          <a:ln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-25560" y="0"/>
            <a:ext cx="11773080" cy="6419160"/>
          </a:xfrm>
          <a:custGeom>
            <a:avLst/>
            <a:gdLst/>
            <a:ah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0" name="CustomShape 3"/>
          <p:cNvSpPr/>
          <p:nvPr/>
        </p:nvSpPr>
        <p:spPr>
          <a:xfrm>
            <a:off x="0" y="0"/>
            <a:ext cx="6094080" cy="6380280"/>
          </a:xfrm>
          <a:prstGeom prst="rect">
            <a:avLst/>
          </a:prstGeom>
          <a:gradFill rotWithShape="0">
            <a:gsLst>
              <a:gs pos="34000">
                <a:srgbClr val="b80e0f"/>
              </a:gs>
              <a:gs pos="100000">
                <a:srgbClr val="6e0809"/>
              </a:gs>
            </a:gsLst>
            <a:lin ang="8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1" name="TextShape 4"/>
          <p:cNvSpPr txBox="1"/>
          <p:nvPr/>
        </p:nvSpPr>
        <p:spPr>
          <a:xfrm>
            <a:off x="685800" y="690480"/>
            <a:ext cx="4956840" cy="1146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pl-PL" sz="3700" spc="-1" strike="noStrike" cap="all">
                <a:solidFill>
                  <a:srgbClr val="ffffff"/>
                </a:solidFill>
                <a:latin typeface="Impact"/>
              </a:rPr>
              <a:t>Jakie produkty uczulają zwierzę ? </a:t>
            </a:r>
            <a:endParaRPr b="0" lang="en-US" sz="37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82" name="TextShape 5"/>
          <p:cNvSpPr txBox="1"/>
          <p:nvPr/>
        </p:nvSpPr>
        <p:spPr>
          <a:xfrm>
            <a:off x="685800" y="2063520"/>
            <a:ext cx="4956840" cy="3445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ffffff"/>
                </a:solidFill>
                <a:latin typeface="Impact"/>
              </a:rPr>
              <a:t>Takie których nie możemy określić źródła  pochodzenia.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ffffff"/>
                </a:solidFill>
                <a:latin typeface="Impact"/>
              </a:rPr>
              <a:t>Mięso stosowane do produkcji karm  z niewiadomego źródła , bez kontroli nad tym jakie były stosowane pasze podczas hodowli bądź mieszanki uzupełniające paszowe.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ffffff"/>
                </a:solidFill>
                <a:latin typeface="Impact"/>
              </a:rPr>
              <a:t>Mieszanki paszowe pełnowartościowe w postaci granulatu stabilizowane przeciwutleniaczami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ffffff"/>
                </a:solidFill>
                <a:latin typeface="Impact"/>
              </a:rPr>
              <a:t>Drób ?  – nie ! Mączki drobiowe dodawane do większości karm. Stabilizowane syntetycznymi przeciwutleniaczami. Bądź drób z hodowli gdzie mimo zakazu dalej stosowane są antybiotyki i hodowca nie stosuje naturalnych mieszanek uzupełniających. 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400" spc="-1" strike="noStrike" cap="all">
                <a:solidFill>
                  <a:srgbClr val="ffffff"/>
                </a:solidFill>
                <a:latin typeface="Impact"/>
              </a:rPr>
              <a:t>Ryby ?  - nie ! Jeśli pochodzą z dobrych źródeł .</a:t>
            </a:r>
            <a:endParaRPr b="0" lang="en-US" sz="14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46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52" dur="5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58" dur="5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64" dur="5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" dur="5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70" dur="500"/>
                                        <p:tgtEl>
                                          <p:spTgt spid="2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0" y="0"/>
            <a:ext cx="11979720" cy="6643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algn="tl" blurRad="98425" dir="4391803" dist="75963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85" name="Obraz 4" descr=""/>
          <p:cNvPicPr/>
          <p:nvPr/>
        </p:nvPicPr>
        <p:blipFill>
          <a:blip r:embed="rId4"/>
          <a:stretch/>
        </p:blipFill>
        <p:spPr>
          <a:xfrm>
            <a:off x="8021880" y="1588680"/>
            <a:ext cx="3217680" cy="3217680"/>
          </a:xfrm>
          <a:prstGeom prst="rect">
            <a:avLst/>
          </a:prstGeom>
          <a:ln>
            <a:noFill/>
          </a:ln>
        </p:spPr>
      </p:pic>
      <p:sp>
        <p:nvSpPr>
          <p:cNvPr id="286" name="CustomShape 2"/>
          <p:cNvSpPr/>
          <p:nvPr/>
        </p:nvSpPr>
        <p:spPr>
          <a:xfrm>
            <a:off x="-25560" y="0"/>
            <a:ext cx="11773080" cy="6419160"/>
          </a:xfrm>
          <a:custGeom>
            <a:avLst/>
            <a:gdLst/>
            <a:ah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noFill/>
          <a:ln w="82440">
            <a:solidFill>
              <a:schemeClr val="tx1">
                <a:lumMod val="50000"/>
                <a:lumOff val="50000"/>
              </a:schemeClr>
            </a:solidFill>
            <a:miter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87" name="CustomShape 3"/>
          <p:cNvSpPr/>
          <p:nvPr/>
        </p:nvSpPr>
        <p:spPr>
          <a:xfrm>
            <a:off x="0" y="0"/>
            <a:ext cx="7553880" cy="6380280"/>
          </a:xfrm>
          <a:prstGeom prst="rect">
            <a:avLst/>
          </a:prstGeom>
          <a:gradFill rotWithShape="0">
            <a:gsLst>
              <a:gs pos="34000">
                <a:srgbClr val="b80e0f"/>
              </a:gs>
              <a:gs pos="100000">
                <a:srgbClr val="6e0809"/>
              </a:gs>
            </a:gsLst>
            <a:lin ang="8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88" name="TextShape 4"/>
          <p:cNvSpPr txBox="1"/>
          <p:nvPr/>
        </p:nvSpPr>
        <p:spPr>
          <a:xfrm>
            <a:off x="685800" y="690480"/>
            <a:ext cx="6382440" cy="11466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7000"/>
          </a:bodyPr>
          <a:p>
            <a:pPr>
              <a:lnSpc>
                <a:spcPct val="90000"/>
              </a:lnSpc>
            </a:pPr>
            <a:r>
              <a:rPr b="0" lang="pl-PL" sz="3800" spc="-1" strike="noStrike" cap="all">
                <a:solidFill>
                  <a:srgbClr val="ffffff"/>
                </a:solidFill>
                <a:latin typeface="Impact"/>
              </a:rPr>
              <a:t>Jakie produkty uczulają zwierzę ? </a:t>
            </a:r>
            <a:endParaRPr b="0" lang="en-US" sz="3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89" name="TextShape 5"/>
          <p:cNvSpPr txBox="1"/>
          <p:nvPr/>
        </p:nvSpPr>
        <p:spPr>
          <a:xfrm>
            <a:off x="685800" y="2063520"/>
            <a:ext cx="6382440" cy="3445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100" spc="-1" strike="noStrike" cap="all">
                <a:solidFill>
                  <a:srgbClr val="ffffff"/>
                </a:solidFill>
                <a:latin typeface="Impact"/>
              </a:rPr>
              <a:t>Wieprzowina ? – nie skarmiamy nią psów! To podstawowy alergen i może być źródłem choroby aujeszky’ego.  Bardzo groźna choroba dla psów – jej objawy to: apatia, senność, wymioty lub duszność. </a:t>
            </a:r>
            <a:endParaRPr b="0" lang="en-US" sz="11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100" spc="-1" strike="noStrike" cap="all">
                <a:solidFill>
                  <a:srgbClr val="ffffff"/>
                </a:solidFill>
                <a:latin typeface="Impact"/>
              </a:rPr>
              <a:t>Ryż ?  - nie jeśli jest odpowiednio przyrządzony .musi być w odpowiedni sposób zblanszowany. To doskonale źródło węglowodanów. Ma doskonały wpływ na regulacje procesów trawiennych . Doskonale źródło cynku, potasu, magnezu i żelaza czyli niezwykle cennych dla organizmu naszego psa  pod kątem składników odżywczych . </a:t>
            </a:r>
            <a:endParaRPr b="0" lang="en-US" sz="11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1100" spc="-1" strike="noStrike" cap="all">
                <a:solidFill>
                  <a:srgbClr val="ffffff"/>
                </a:solidFill>
                <a:latin typeface="Impact"/>
              </a:rPr>
              <a:t>Ziemniaki ? – nie ! Psu można dodawać do jedzenia ziemniaki, ale nie w każdej formie. Nie mogą być to ziemniaki surowe, niedojrzałe, kiełkujące ani zzieleniałe. Odpadają również obierki i wszelkiego rodzaju pozostałości po ziemniakach. Zawierają one solaninę — toksyczny związek, który zaszkodzi psu na żołądek. Najlepiej podawać ziemniaki, które zostały rozgotowane, ubite i zdążyły wystygnąć. Ciepłe ziemniaki mogą zaszkodzić żołądkowi zwierzęcia. Nie mogą być też takie, które były po ugotowaniu przetrzymywane w lodówce, bo pod wpływem temperatury zmieniają swoją strukturę i stają się trudniejsze do strawienia. Ważna jest również wielkość porcji — ilość ziemniaków nie powinna przekroczyć 1/3 całego posiłku dla zwierzęcia.</a:t>
            </a:r>
            <a:endParaRPr b="0" lang="en-US" sz="11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1" dur="indefinite" restart="never" nodeType="tmRoot">
          <p:childTnLst>
            <p:seq>
              <p:cTn id="72" dur="indefinite" nodeType="mainSeq">
                <p:childTnLst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78" dur="5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" dur="5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84" dur="5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90" dur="5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4708440" y="685800"/>
            <a:ext cx="637380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pl-PL" sz="4200" spc="-1" strike="noStrike" cap="all">
                <a:solidFill>
                  <a:srgbClr val="b80e0f"/>
                </a:solidFill>
                <a:latin typeface="Impact"/>
              </a:rPr>
              <a:t>To co uczula mojego psa ? </a:t>
            </a:r>
            <a:endParaRPr b="0" lang="en-US" sz="4200" spc="-1" strike="noStrike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91" name="Obraz 4" descr=""/>
          <p:cNvPicPr/>
          <p:nvPr/>
        </p:nvPicPr>
        <p:blipFill>
          <a:blip r:embed="rId2"/>
          <a:stretch/>
        </p:blipFill>
        <p:spPr>
          <a:xfrm>
            <a:off x="404280" y="956160"/>
            <a:ext cx="3840120" cy="3840120"/>
          </a:xfrm>
          <a:prstGeom prst="rect">
            <a:avLst/>
          </a:prstGeom>
          <a:ln w="57240">
            <a:solidFill>
              <a:schemeClr val="bg1">
                <a:lumMod val="50000"/>
              </a:schemeClr>
            </a:solidFill>
            <a:miter/>
          </a:ln>
        </p:spPr>
      </p:pic>
      <p:sp>
        <p:nvSpPr>
          <p:cNvPr id="292" name="TextShape 2"/>
          <p:cNvSpPr txBox="1"/>
          <p:nvPr/>
        </p:nvSpPr>
        <p:spPr>
          <a:xfrm>
            <a:off x="4701960" y="2142000"/>
            <a:ext cx="6380280" cy="3232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Komercja !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Chemia!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Przeciwutleniacze !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Wzmacniacze smaku!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Uzależniające substancje!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1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wielkokoncernowe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96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50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2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500"/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8" dur="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4" dur="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" dur="500"/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0" dur="500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500"/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6" dur="5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0"/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pl-PL" sz="5400" spc="-1" strike="noStrike" cap="all">
                <a:solidFill>
                  <a:srgbClr val="b80e0f"/>
                </a:solidFill>
                <a:latin typeface="Impact"/>
              </a:rPr>
              <a:t>Alergia … i co dalej ? </a:t>
            </a:r>
            <a:endParaRPr b="0" lang="en-US" sz="54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94" name="TextShape 2"/>
          <p:cNvSpPr txBox="1"/>
          <p:nvPr/>
        </p:nvSpPr>
        <p:spPr>
          <a:xfrm>
            <a:off x="685800" y="2076480"/>
            <a:ext cx="6396840" cy="3288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Konsekwentne postępowanie dietetyczne – czas start !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Dieta eliminacyjna.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Odpowiednio zbilansowany i przygotowany posiłek dopasowany do indywidualnych potrzeb czworonoga.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95" name="Obraz 4" descr=""/>
          <p:cNvPicPr/>
          <p:nvPr/>
        </p:nvPicPr>
        <p:blipFill>
          <a:blip r:embed="rId2"/>
          <a:stretch/>
        </p:blipFill>
        <p:spPr>
          <a:xfrm>
            <a:off x="7568280" y="958320"/>
            <a:ext cx="3836160" cy="3836160"/>
          </a:xfrm>
          <a:prstGeom prst="rect">
            <a:avLst/>
          </a:prstGeom>
          <a:ln w="57240">
            <a:solidFill>
              <a:schemeClr val="bg1">
                <a:lumMod val="50000"/>
              </a:scheme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Shape 1"/>
          <p:cNvSpPr txBox="1"/>
          <p:nvPr/>
        </p:nvSpPr>
        <p:spPr>
          <a:xfrm>
            <a:off x="685800" y="685800"/>
            <a:ext cx="6396840" cy="1151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pl-PL" sz="4800" spc="-1" strike="noStrike" cap="all">
                <a:solidFill>
                  <a:srgbClr val="b80e0f"/>
                </a:solidFill>
                <a:latin typeface="Impact"/>
              </a:rPr>
              <a:t>Czy mamy taki posiłek ? </a:t>
            </a:r>
            <a:endParaRPr b="0" lang="en-US" sz="4800" spc="-1" strike="noStrike">
              <a:solidFill>
                <a:srgbClr val="000000"/>
              </a:solidFill>
              <a:latin typeface="Impact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685800" y="2076480"/>
            <a:ext cx="6396840" cy="32882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8000"/>
          </a:bodyPr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Ba! Nie jeden! Pomożemy ci wyjść z alergii i zdejmiemy ci ten problem z głowy.  Bez wcześniejszych kosztownych badań ! Tylko musisz być konsekwentny i postępować wedle wytycznych.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Zaufały nam tysiące psów i wiele lekarzy weterynarii.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95% alergii zdiagnozowanych u psów ginie w naszych rękach.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b80e0f"/>
              </a:buClr>
              <a:buSzPct val="160000"/>
              <a:buFont typeface="Arial"/>
              <a:buChar char="•"/>
            </a:pPr>
            <a:r>
              <a:rPr b="0" lang="pl-PL" sz="2000" spc="-1" strike="noStrike" cap="all">
                <a:solidFill>
                  <a:srgbClr val="000000"/>
                </a:solidFill>
                <a:latin typeface="Impact"/>
              </a:rPr>
              <a:t>5% przeżywa – ich parasol – to brak konsekwencji właściciela. </a:t>
            </a:r>
            <a:endParaRPr b="0" lang="en-US" sz="2000" spc="-1" strike="noStrike" cap="all">
              <a:solidFill>
                <a:srgbClr val="000000"/>
              </a:solidFill>
              <a:latin typeface="Impact"/>
            </a:endParaRPr>
          </a:p>
        </p:txBody>
      </p:sp>
      <p:pic>
        <p:nvPicPr>
          <p:cNvPr id="298" name="Obraz 4" descr=""/>
          <p:cNvPicPr/>
          <p:nvPr/>
        </p:nvPicPr>
        <p:blipFill>
          <a:blip r:embed="rId2"/>
          <a:stretch/>
        </p:blipFill>
        <p:spPr>
          <a:xfrm>
            <a:off x="7568280" y="958320"/>
            <a:ext cx="3836160" cy="3836160"/>
          </a:xfrm>
          <a:prstGeom prst="rect">
            <a:avLst/>
          </a:prstGeom>
          <a:ln w="57240">
            <a:solidFill>
              <a:schemeClr val="bg1">
                <a:lumMod val="50000"/>
              </a:schemeClr>
            </a:solidFill>
            <a:miter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LibreOffice/6.4.3.2$Windows_X86_64 LibreOffice_project/747b5d0ebf89f41c860ec2a39efd7cb15b54f2d8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2020-10-28T03:46:05Z</dcterms:created>
  <dc:creator>Olga Sitek</dc:creator>
  <dc:description/>
  <dc:language>pl-PL</dc:language>
  <cp:lastModifiedBy>Olga Sitek</cp:lastModifiedBy>
  <dcterms:modified xsi:type="dcterms:W3CDTF">2020-10-28T05:33:22Z</dcterms:modified>
  <cp:revision>1</cp:revision>
  <dc:subject/>
  <dc:title>Alergie pokarmowe u psów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1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1</vt:i4>
  </property>
  <property fmtid="{D5CDD505-2E9C-101B-9397-08002B2CF9AE}" pid="7" name="PresentationFormat">
    <vt:lpwstr>Panoramiczny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12</vt:i4>
  </property>
</Properties>
</file>